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7" r:id="rId3"/>
    <p:sldId id="317" r:id="rId4"/>
    <p:sldId id="318" r:id="rId5"/>
    <p:sldId id="269" r:id="rId6"/>
    <p:sldId id="299" r:id="rId7"/>
    <p:sldId id="308" r:id="rId8"/>
    <p:sldId id="301" r:id="rId9"/>
    <p:sldId id="270" r:id="rId10"/>
    <p:sldId id="316" r:id="rId11"/>
    <p:sldId id="303" r:id="rId12"/>
    <p:sldId id="315" r:id="rId13"/>
    <p:sldId id="304" r:id="rId14"/>
    <p:sldId id="277" r:id="rId15"/>
    <p:sldId id="309" r:id="rId16"/>
    <p:sldId id="311" r:id="rId17"/>
    <p:sldId id="279" r:id="rId18"/>
    <p:sldId id="312" r:id="rId19"/>
    <p:sldId id="280" r:id="rId20"/>
    <p:sldId id="319" r:id="rId21"/>
    <p:sldId id="320" r:id="rId22"/>
    <p:sldId id="281" r:id="rId23"/>
    <p:sldId id="306" r:id="rId24"/>
    <p:sldId id="285" r:id="rId25"/>
    <p:sldId id="288" r:id="rId26"/>
    <p:sldId id="290" r:id="rId27"/>
    <p:sldId id="331" r:id="rId28"/>
    <p:sldId id="328" r:id="rId29"/>
    <p:sldId id="329" r:id="rId30"/>
    <p:sldId id="330" r:id="rId31"/>
    <p:sldId id="332" r:id="rId32"/>
    <p:sldId id="261" r:id="rId33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C92"/>
    <a:srgbClr val="97D5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>
      <p:cViewPr varScale="1">
        <p:scale>
          <a:sx n="48" d="100"/>
          <a:sy n="4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lik\AppData\Local\Microsoft\Windows\Temporary%20Internet%20Files\Content.Outlook\OQQAQINC\economic_freedo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lik\AppData\Local\Microsoft\Windows\Temporary%20Internet%20Files\Content.Outlook\OQQAQINC\economic_freed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Average Score in the </a:t>
            </a:r>
            <a:r>
              <a:rPr lang="cs-CZ" i="1"/>
              <a:t>Index of Economic Freedom</a:t>
            </a:r>
            <a:r>
              <a:rPr lang="cs-CZ" i="0"/>
              <a:t> Since 1995</a:t>
            </a:r>
            <a:endParaRPr lang="cs-CZ"/>
          </a:p>
        </c:rich>
      </c:tx>
      <c:layout>
        <c:manualLayout>
          <c:xMode val="edge"/>
          <c:yMode val="edge"/>
          <c:x val="0.15502597683008154"/>
          <c:y val="1.093261834200674E-2"/>
        </c:manualLayout>
      </c:layout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List1!$A$7:$A$25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List1!$B$7:$B$25</c:f>
              <c:numCache>
                <c:formatCode>General</c:formatCode>
                <c:ptCount val="19"/>
                <c:pt idx="0">
                  <c:v>57.6</c:v>
                </c:pt>
                <c:pt idx="1">
                  <c:v>57.1</c:v>
                </c:pt>
                <c:pt idx="2">
                  <c:v>57.3</c:v>
                </c:pt>
                <c:pt idx="3">
                  <c:v>57.2</c:v>
                </c:pt>
                <c:pt idx="4">
                  <c:v>57.5</c:v>
                </c:pt>
                <c:pt idx="5">
                  <c:v>58.1</c:v>
                </c:pt>
                <c:pt idx="6">
                  <c:v>59.2</c:v>
                </c:pt>
                <c:pt idx="7">
                  <c:v>59.2</c:v>
                </c:pt>
                <c:pt idx="8">
                  <c:v>59.6</c:v>
                </c:pt>
                <c:pt idx="9">
                  <c:v>59.6</c:v>
                </c:pt>
                <c:pt idx="10">
                  <c:v>59.6</c:v>
                </c:pt>
                <c:pt idx="11">
                  <c:v>59.9</c:v>
                </c:pt>
                <c:pt idx="12">
                  <c:v>60.1</c:v>
                </c:pt>
                <c:pt idx="13">
                  <c:v>60.2</c:v>
                </c:pt>
                <c:pt idx="14">
                  <c:v>59.5</c:v>
                </c:pt>
                <c:pt idx="15">
                  <c:v>59.4</c:v>
                </c:pt>
                <c:pt idx="16">
                  <c:v>59.7</c:v>
                </c:pt>
                <c:pt idx="17">
                  <c:v>59.5</c:v>
                </c:pt>
                <c:pt idx="18">
                  <c:v>59.6</c:v>
                </c:pt>
              </c:numCache>
            </c:numRef>
          </c:yVal>
        </c:ser>
        <c:dLbls/>
        <c:axId val="62585472"/>
        <c:axId val="62640512"/>
      </c:scatterChart>
      <c:valAx>
        <c:axId val="62585472"/>
        <c:scaling>
          <c:orientation val="minMax"/>
          <c:max val="2013"/>
          <c:min val="199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640512"/>
        <c:crosses val="autoZero"/>
        <c:crossBetween val="midCat"/>
      </c:valAx>
      <c:valAx>
        <c:axId val="62640512"/>
        <c:scaling>
          <c:orientation val="minMax"/>
          <c:max val="61"/>
          <c:min val="56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58547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cs-CZ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Chain-linked EFW Rating for the</a:t>
            </a:r>
            <a:br>
              <a:rPr lang="cs-CZ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102 countries with ratings since 1980</a:t>
            </a:r>
            <a:endParaRPr lang="cs-CZ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4661779377202225"/>
          <c:y val="1.5319447882273298E-2"/>
        </c:manualLayout>
      </c:layout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(List1!$A$42,List1!$A$43,List1!$A$44:$A$49)</c:f>
              <c:numCache>
                <c:formatCode>General</c:formatCode>
                <c:ptCount val="8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(List1!$B$42,List1!$B$43,List1!$B$44:$B$49)</c:f>
              <c:numCache>
                <c:formatCode>General</c:formatCode>
                <c:ptCount val="8"/>
                <c:pt idx="0">
                  <c:v>6.34</c:v>
                </c:pt>
                <c:pt idx="1">
                  <c:v>6.71</c:v>
                </c:pt>
                <c:pt idx="2">
                  <c:v>6.8199999999999985</c:v>
                </c:pt>
                <c:pt idx="3">
                  <c:v>6.8599999999999985</c:v>
                </c:pt>
                <c:pt idx="4">
                  <c:v>6.88</c:v>
                </c:pt>
                <c:pt idx="5">
                  <c:v>6.8</c:v>
                </c:pt>
                <c:pt idx="6">
                  <c:v>6.79</c:v>
                </c:pt>
                <c:pt idx="7">
                  <c:v>6.83</c:v>
                </c:pt>
              </c:numCache>
            </c:numRef>
          </c:yVal>
        </c:ser>
        <c:dLbls/>
        <c:axId val="63324160"/>
        <c:axId val="63325696"/>
      </c:scatterChart>
      <c:valAx>
        <c:axId val="63324160"/>
        <c:scaling>
          <c:orientation val="minMax"/>
          <c:max val="2013"/>
          <c:min val="1998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25696"/>
        <c:crosses val="autoZero"/>
        <c:crossBetween val="midCat"/>
      </c:valAx>
      <c:valAx>
        <c:axId val="63325696"/>
        <c:scaling>
          <c:orientation val="minMax"/>
          <c:min val="6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24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A6A8F-0CC2-4EE9-8FD9-518C151DB37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A12D2-AE86-4506-A042-06F8569BA9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500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96B36-88AA-42A9-93E5-1CD86044C694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B40F-A628-420B-87C8-7C3447A96D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4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B40F-A628-420B-87C8-7C3447A96D9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955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51211-5AC4-4F9B-894E-6FC15EFE8DD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229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11ED7-0F3D-40F3-B8C5-E1B7B6C03B9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smtClean="0"/>
          </a:p>
        </p:txBody>
      </p:sp>
      <p:sp>
        <p:nvSpPr>
          <p:cNvPr id="4608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5" name="Zástupný symbol pro záhlaví 3"/>
          <p:cNvSpPr txBox="1">
            <a:spLocks noGrp="1"/>
          </p:cNvSpPr>
          <p:nvPr/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1200">
                <a:latin typeface="Calibri" pitchFamily="34" charset="0"/>
              </a:rPr>
              <a:t>jméno autora</a:t>
            </a:r>
          </a:p>
        </p:txBody>
      </p:sp>
      <p:sp>
        <p:nvSpPr>
          <p:cNvPr id="46086" name="Zástupný symbol pro číslo snímku 4"/>
          <p:cNvSpPr txBox="1">
            <a:spLocks noGrp="1"/>
          </p:cNvSpPr>
          <p:nvPr/>
        </p:nvSpPr>
        <p:spPr bwMode="auto">
          <a:xfrm>
            <a:off x="3848101" y="9432926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344F86-6F54-4CFB-87C3-A630A5D4855F}" type="slidenum">
              <a:rPr lang="cs-CZ" sz="1200">
                <a:latin typeface="Calibri" pitchFamily="34" charset="0"/>
              </a:rPr>
              <a:pPr algn="r"/>
              <a:t>12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4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9E399-506E-4250-A697-F6FDB4101E0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77619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B40F-A628-420B-87C8-7C3447A96D9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529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B40F-A628-420B-87C8-7C3447A96D9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399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35637-2D6F-46EF-BEE3-9497BD3429B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05962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1DE1-8F71-4E76-849C-CEB6CFA96BB7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208C-C459-4D05-B756-F2594E501FF9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013D-6681-4DEF-9129-3DA31FAABFE2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A610-05A6-4CD2-96A8-36482BA63B18}" type="datetime1">
              <a:rPr lang="cs-CZ" smtClean="0"/>
              <a:pPr>
                <a:defRPr/>
              </a:pPr>
              <a:t>18.9.2013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A8380-D32C-4BDA-9778-037DA2EEE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364-E399-43AA-B9C6-13E252CD1B01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E37-65F0-4519-90F2-823DE7962570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30F6-9CB3-4E13-837D-7D57E47BE605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E097-F6AD-488C-9BE9-D098B4937895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B44-3ED6-423C-A4B6-5713783DC24A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5E5D-1650-4A53-A78B-41F5137E007F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86B1-B21C-4519-BD7F-54EA960A75CF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9E-6C52-44A5-92F4-AD2E7955D0E7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6616-DF72-4A3E-B4DE-C2BF0A3E1947}" type="datetime1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CENTRUM EKONOMICKÝCH STUDIÍ VYSOKÉ ŠKOLY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s.wikipedia.org/wiki/Eppur_si_muov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7958166" cy="194421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Milan Žák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2800" b="1" dirty="0" err="1" smtClean="0">
                <a:solidFill>
                  <a:srgbClr val="0070C0"/>
                </a:solidFill>
              </a:rPr>
              <a:t>milan.zak</a:t>
            </a:r>
            <a:r>
              <a:rPr lang="cs-CZ" sz="2800" b="1" dirty="0" smtClean="0">
                <a:solidFill>
                  <a:srgbClr val="0070C0"/>
                </a:solidFill>
              </a:rPr>
              <a:t>@ </a:t>
            </a:r>
            <a:r>
              <a:rPr lang="cs-CZ" sz="2800" b="1" dirty="0" err="1" smtClean="0">
                <a:solidFill>
                  <a:srgbClr val="0070C0"/>
                </a:solidFill>
              </a:rPr>
              <a:t>vsem.cz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66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34925">
            <a:gradFill>
              <a:gsLst>
                <a:gs pos="0">
                  <a:srgbClr val="9FEC9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57222" y="6429396"/>
            <a:ext cx="96441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3608" y="9087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142875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véPole 24"/>
          <p:cNvSpPr txBox="1"/>
          <p:nvPr/>
        </p:nvSpPr>
        <p:spPr>
          <a:xfrm>
            <a:off x="571472" y="98072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endParaRPr lang="cs-CZ" sz="1400" dirty="0" smtClean="0"/>
          </a:p>
        </p:txBody>
      </p:sp>
      <p:sp>
        <p:nvSpPr>
          <p:cNvPr id="13" name="Obdélník 12"/>
          <p:cNvSpPr/>
          <p:nvPr/>
        </p:nvSpPr>
        <p:spPr>
          <a:xfrm>
            <a:off x="395536" y="1988840"/>
            <a:ext cx="8030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</a:rPr>
              <a:t>ODRAZ SOUČASNÉHO EKONOMICKÉHO VÝVOJE V HODNOCENÍ KVALITY INSTITUCIONÁLNÍHO PROSTŘEDÍ</a:t>
            </a:r>
            <a:endParaRPr lang="cs-CZ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988"/>
          </a:xfrm>
        </p:spPr>
        <p:txBody>
          <a:bodyPr/>
          <a:lstStyle/>
          <a:p>
            <a:r>
              <a:rPr lang="cs-CZ" sz="2800" smtClean="0">
                <a:solidFill>
                  <a:srgbClr val="00B050"/>
                </a:solidFill>
              </a:rPr>
              <a:t>Základní příčinou je rozchod ekonomie s etikou</a:t>
            </a:r>
            <a:r>
              <a:rPr lang="cs-CZ" smtClean="0">
                <a:solidFill>
                  <a:srgbClr val="0086B4"/>
                </a:solidFill>
              </a:rPr>
              <a:t/>
            </a:r>
            <a:br>
              <a:rPr lang="cs-CZ" smtClean="0">
                <a:solidFill>
                  <a:srgbClr val="0086B4"/>
                </a:solidFill>
              </a:rPr>
            </a:br>
            <a:endParaRPr lang="cs-CZ" smtClean="0"/>
          </a:p>
        </p:txBody>
      </p:sp>
      <p:sp>
        <p:nvSpPr>
          <p:cNvPr id="29699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cs-CZ" smtClean="0">
              <a:solidFill>
                <a:srgbClr val="0086B4"/>
              </a:solidFill>
            </a:endParaRP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Spojení ekonomie a etiky je tu přitom už od „ADAMA“ </a:t>
            </a: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zakladatel moderní politické ekonomie </a:t>
            </a:r>
            <a:r>
              <a:rPr lang="cs-CZ" sz="2800" b="1" smtClean="0">
                <a:solidFill>
                  <a:srgbClr val="0086B4"/>
                </a:solidFill>
              </a:rPr>
              <a:t>Adam Smith </a:t>
            </a:r>
            <a:endParaRPr lang="cs-CZ" sz="2800" smtClean="0">
              <a:solidFill>
                <a:srgbClr val="0086B4"/>
              </a:solidFill>
            </a:endParaRP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byl </a:t>
            </a:r>
            <a:r>
              <a:rPr lang="cs-CZ" sz="2800" b="1" smtClean="0">
                <a:solidFill>
                  <a:srgbClr val="0086B4"/>
                </a:solidFill>
              </a:rPr>
              <a:t>PROFESOREM MORÁLNÍ FILOSOFIE </a:t>
            </a: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 na Universitě v Glasgowě a napsal kromě </a:t>
            </a:r>
          </a:p>
          <a:p>
            <a:pPr algn="ctr">
              <a:buFont typeface="Arial" charset="0"/>
              <a:buNone/>
            </a:pPr>
            <a:endParaRPr lang="cs-CZ" sz="2800" b="1" smtClean="0">
              <a:solidFill>
                <a:srgbClr val="0086B4"/>
              </a:solidFill>
            </a:endParaRPr>
          </a:p>
          <a:p>
            <a:pPr algn="ctr">
              <a:buFont typeface="Arial" charset="0"/>
              <a:buNone/>
            </a:pPr>
            <a:r>
              <a:rPr lang="cs-CZ" sz="2800" b="1" smtClean="0">
                <a:solidFill>
                  <a:srgbClr val="0086B4"/>
                </a:solidFill>
              </a:rPr>
              <a:t>BOHATSTVÍ NÁRODŮ </a:t>
            </a:r>
          </a:p>
          <a:p>
            <a:pPr algn="ctr">
              <a:buFont typeface="Arial" charset="0"/>
              <a:buNone/>
            </a:pPr>
            <a:r>
              <a:rPr lang="cs-CZ" sz="2800" b="1" smtClean="0">
                <a:solidFill>
                  <a:srgbClr val="0086B4"/>
                </a:solidFill>
              </a:rPr>
              <a:t>TEORIE MRAVNÍCH CITŮ</a:t>
            </a:r>
            <a:endParaRPr lang="cs-CZ" sz="2800" b="1" smtClean="0"/>
          </a:p>
          <a:p>
            <a:pPr algn="ctr"/>
            <a:endParaRPr lang="cs-CZ" sz="2800" smtClean="0"/>
          </a:p>
        </p:txBody>
      </p:sp>
      <p:sp>
        <p:nvSpPr>
          <p:cNvPr id="29700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2276475"/>
            <a:ext cx="3008313" cy="3849688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29701" name="Picture 2" descr="C:\Documents and Settings\Milan Žák\Plocha\adam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30972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643834" y="6191726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Začněme dvěma citáty </a:t>
            </a:r>
            <a:br>
              <a:rPr lang="cs-CZ" sz="3600" b="1" dirty="0" smtClean="0">
                <a:solidFill>
                  <a:srgbClr val="00B050"/>
                </a:solidFill>
              </a:rPr>
            </a:br>
            <a:r>
              <a:rPr lang="cs-CZ" sz="3600" b="1" dirty="0" smtClean="0">
                <a:solidFill>
                  <a:srgbClr val="00B050"/>
                </a:solidFill>
              </a:rPr>
              <a:t> </a:t>
            </a:r>
            <a:r>
              <a:rPr lang="cs-CZ" sz="3600" b="1" dirty="0" err="1" smtClean="0">
                <a:solidFill>
                  <a:srgbClr val="00B050"/>
                </a:solidFill>
              </a:rPr>
              <a:t>Douglase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Northe</a:t>
            </a:r>
            <a:r>
              <a:rPr lang="cs-CZ" sz="3600" b="1" dirty="0" smtClean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chemeClr val="accent5"/>
                </a:solidFill>
              </a:rPr>
              <a:t>Růst a rozvoj závisejí rozhodujícím způsobem na současných platných institucích. </a:t>
            </a:r>
          </a:p>
          <a:p>
            <a:pPr algn="ctr">
              <a:buFont typeface="Arial" charset="0"/>
              <a:buNone/>
              <a:defRPr/>
            </a:pPr>
            <a:r>
              <a:rPr lang="cs-CZ" sz="2400" b="1" i="1" dirty="0" smtClean="0">
                <a:solidFill>
                  <a:srgbClr val="00B050"/>
                </a:solidFill>
              </a:rPr>
              <a:t>(ústřední hypotéza institucionální ekonomie)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196" name="Picture 2" descr="C:\Users\milan.zak\Desktop\nort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6763" y="1981200"/>
            <a:ext cx="1412875" cy="1981200"/>
          </a:xfrm>
          <a:noFill/>
        </p:spPr>
      </p:pic>
      <p:sp>
        <p:nvSpPr>
          <p:cNvPr id="8" name="Zástupný symbol pro obsah 7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21939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chemeClr val="accent5"/>
                </a:solidFill>
              </a:rPr>
              <a:t>Možnosti jak politicky prosadit instituce podporující růst a rozvoj jsou omezeny kulturním charakterem současné společnosti. </a:t>
            </a:r>
          </a:p>
          <a:p>
            <a:pPr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 txBox="1">
            <a:spLocks noGrp="1"/>
          </p:cNvSpPr>
          <p:nvPr/>
        </p:nvSpPr>
        <p:spPr bwMode="auto">
          <a:xfrm rot="-1031865">
            <a:off x="1701800" y="720725"/>
            <a:ext cx="5111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2" tIns="47700" rIns="95402" bIns="47700"/>
          <a:lstStyle/>
          <a:p>
            <a:pPr algn="r"/>
            <a:fld id="{D0FA5344-56ED-4CF3-8ABB-4DE73E8213D6}" type="slidenum">
              <a:rPr lang="cs-CZ" sz="1000">
                <a:solidFill>
                  <a:schemeClr val="bg1"/>
                </a:solidFill>
                <a:latin typeface="Calibri" pitchFamily="34" charset="0"/>
              </a:rPr>
              <a:pPr algn="r"/>
              <a:t>12</a:t>
            </a:fld>
            <a:endParaRPr lang="cs-CZ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5" name="Nadpis 3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5" name="Podnadpis 3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8677" name="Picture 4" descr="DJones 2001 2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41488"/>
            <a:ext cx="8088313" cy="4287837"/>
          </a:xfrm>
        </p:spPr>
      </p:pic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468313" y="4918075"/>
            <a:ext cx="7899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454025" y="3294063"/>
            <a:ext cx="79009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3" name="Line 11"/>
          <p:cNvSpPr>
            <a:spLocks noChangeShapeType="1"/>
          </p:cNvSpPr>
          <p:nvPr/>
        </p:nvSpPr>
        <p:spPr bwMode="auto">
          <a:xfrm flipH="1">
            <a:off x="1903413" y="2870200"/>
            <a:ext cx="28575" cy="29098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>
            <a:off x="2560638" y="2887663"/>
            <a:ext cx="0" cy="2892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2779713" y="2887663"/>
            <a:ext cx="0" cy="2892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469900" y="5534025"/>
            <a:ext cx="7899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>
            <a:off x="1719263" y="3349625"/>
            <a:ext cx="0" cy="1568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>
            <a:off x="4791075" y="3360738"/>
            <a:ext cx="0" cy="21066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1903413" y="5859463"/>
            <a:ext cx="6572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33" name="Text Box 21"/>
          <p:cNvSpPr txBox="1">
            <a:spLocks noChangeArrowheads="1"/>
          </p:cNvSpPr>
          <p:nvPr/>
        </p:nvSpPr>
        <p:spPr bwMode="auto">
          <a:xfrm>
            <a:off x="1646238" y="5849938"/>
            <a:ext cx="12430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</a:rPr>
              <a:t>6 months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1755775" y="2487613"/>
            <a:ext cx="1090613" cy="682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5619" tIns="47809" rIns="95619" bIns="47809" anchor="b" anchorCtr="1">
            <a:spAutoFit/>
          </a:bodyPr>
          <a:lstStyle/>
          <a:p>
            <a:r>
              <a:rPr lang="en-US" sz="1900">
                <a:latin typeface="Times New Roman" pitchFamily="18" charset="0"/>
              </a:rPr>
              <a:t>Terrorist </a:t>
            </a:r>
          </a:p>
          <a:p>
            <a:r>
              <a:rPr lang="en-US" sz="1900">
                <a:latin typeface="Times New Roman" pitchFamily="18" charset="0"/>
              </a:rPr>
              <a:t>Attack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3049588" y="2487613"/>
            <a:ext cx="1312862" cy="682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5619" tIns="47809" rIns="95619" bIns="47809" anchor="b" anchorCtr="1">
            <a:spAutoFit/>
          </a:bodyPr>
          <a:lstStyle/>
          <a:p>
            <a:r>
              <a:rPr lang="en-US" sz="1900">
                <a:latin typeface="Times New Roman" pitchFamily="18" charset="0"/>
              </a:rPr>
              <a:t>Accountant</a:t>
            </a:r>
          </a:p>
          <a:p>
            <a:r>
              <a:rPr lang="en-US" sz="1900">
                <a:latin typeface="Times New Roman" pitchFamily="18" charset="0"/>
              </a:rPr>
              <a:t>Attack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6181725" y="2409825"/>
            <a:ext cx="1755775" cy="12668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alibri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en-US" sz="19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900">
              <a:latin typeface="Calibri" pitchFamily="34" charset="0"/>
            </a:endParaRPr>
          </a:p>
        </p:txBody>
      </p:sp>
      <p:sp>
        <p:nvSpPr>
          <p:cNvPr id="243738" name="Rectangle 26" descr="Široký šikmo nahoru"/>
          <p:cNvSpPr>
            <a:spLocks noChangeArrowheads="1"/>
          </p:cNvSpPr>
          <p:nvPr/>
        </p:nvSpPr>
        <p:spPr bwMode="auto">
          <a:xfrm>
            <a:off x="1903413" y="3262313"/>
            <a:ext cx="657225" cy="1655762"/>
          </a:xfrm>
          <a:prstGeom prst="rect">
            <a:avLst/>
          </a:prstGeom>
          <a:pattFill prst="wdUpDiag">
            <a:fgClr>
              <a:schemeClr val="tx1">
                <a:alpha val="79999"/>
              </a:schemeClr>
            </a:fgClr>
            <a:bgClr>
              <a:schemeClr val="accent1">
                <a:alpha val="79999"/>
              </a:schemeClr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5619" tIns="47809" rIns="95619" bIns="47809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3739" name="Rectangle 27" descr="Široký šikmo nahoru"/>
          <p:cNvSpPr>
            <a:spLocks noChangeArrowheads="1"/>
          </p:cNvSpPr>
          <p:nvPr/>
        </p:nvSpPr>
        <p:spPr bwMode="auto">
          <a:xfrm>
            <a:off x="2643188" y="3286125"/>
            <a:ext cx="1828800" cy="2271713"/>
          </a:xfrm>
          <a:prstGeom prst="rect">
            <a:avLst/>
          </a:prstGeom>
          <a:pattFill prst="wdUpDiag">
            <a:fgClr>
              <a:schemeClr val="tx1">
                <a:alpha val="79999"/>
              </a:schemeClr>
            </a:fgClr>
            <a:bgClr>
              <a:schemeClr val="accent1">
                <a:alpha val="79999"/>
              </a:schemeClr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5619" tIns="47809" rIns="95619" bIns="47809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3740" name="WordArt 28"/>
          <p:cNvSpPr>
            <a:spLocks noChangeArrowheads="1" noChangeShapeType="1" noTextEdit="1"/>
          </p:cNvSpPr>
          <p:nvPr/>
        </p:nvSpPr>
        <p:spPr bwMode="auto">
          <a:xfrm>
            <a:off x="6256338" y="2481263"/>
            <a:ext cx="1608137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50%</a:t>
            </a:r>
          </a:p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deeper</a:t>
            </a:r>
          </a:p>
        </p:txBody>
      </p:sp>
      <p:sp>
        <p:nvSpPr>
          <p:cNvPr id="243741" name="Text Box 29"/>
          <p:cNvSpPr txBox="1">
            <a:spLocks noChangeArrowheads="1"/>
          </p:cNvSpPr>
          <p:nvPr/>
        </p:nvSpPr>
        <p:spPr bwMode="auto">
          <a:xfrm>
            <a:off x="6181725" y="3900488"/>
            <a:ext cx="1755775" cy="12652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alibri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en-US" sz="19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900">
              <a:latin typeface="Calibri" pitchFamily="34" charset="0"/>
            </a:endParaRPr>
          </a:p>
        </p:txBody>
      </p:sp>
      <p:sp>
        <p:nvSpPr>
          <p:cNvPr id="243742" name="WordArt 30"/>
          <p:cNvSpPr>
            <a:spLocks noChangeArrowheads="1" noChangeShapeType="1" noTextEdit="1"/>
          </p:cNvSpPr>
          <p:nvPr/>
        </p:nvSpPr>
        <p:spPr bwMode="auto">
          <a:xfrm>
            <a:off x="6254750" y="4057650"/>
            <a:ext cx="1608138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3x </a:t>
            </a:r>
          </a:p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longer</a:t>
            </a:r>
          </a:p>
        </p:txBody>
      </p:sp>
      <p:sp>
        <p:nvSpPr>
          <p:cNvPr id="243744" name="Line 32"/>
          <p:cNvSpPr>
            <a:spLocks noChangeShapeType="1"/>
          </p:cNvSpPr>
          <p:nvPr/>
        </p:nvSpPr>
        <p:spPr bwMode="auto">
          <a:xfrm>
            <a:off x="4608513" y="2879725"/>
            <a:ext cx="0" cy="29797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76250" y="3733800"/>
            <a:ext cx="1169988" cy="746125"/>
            <a:chOff x="1" y="2115"/>
            <a:chExt cx="726" cy="432"/>
          </a:xfrm>
        </p:grpSpPr>
        <p:sp>
          <p:nvSpPr>
            <p:cNvPr id="28705" name="Text Box 34"/>
            <p:cNvSpPr txBox="1">
              <a:spLocks noChangeArrowheads="1"/>
            </p:cNvSpPr>
            <p:nvPr/>
          </p:nvSpPr>
          <p:spPr bwMode="auto">
            <a:xfrm>
              <a:off x="1" y="2115"/>
              <a:ext cx="726" cy="43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b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>
                  <a:latin typeface="Calibri" pitchFamily="34" charset="0"/>
                </a:rPr>
                <a:t>   </a:t>
              </a:r>
            </a:p>
            <a:p>
              <a:pPr>
                <a:spcBef>
                  <a:spcPct val="50000"/>
                </a:spcBef>
              </a:pPr>
              <a:endParaRPr lang="cs-CZ" sz="1700">
                <a:latin typeface="Calibri" pitchFamily="34" charset="0"/>
              </a:endParaRPr>
            </a:p>
          </p:txBody>
        </p:sp>
        <p:sp>
          <p:nvSpPr>
            <p:cNvPr id="2870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6" y="2203"/>
              <a:ext cx="665" cy="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cs-CZ" sz="3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~20%</a:t>
              </a:r>
            </a:p>
          </p:txBody>
        </p:sp>
      </p:grpSp>
      <p:sp>
        <p:nvSpPr>
          <p:cNvPr id="243750" name="Text Box 38"/>
          <p:cNvSpPr txBox="1">
            <a:spLocks noChangeArrowheads="1"/>
          </p:cNvSpPr>
          <p:nvPr/>
        </p:nvSpPr>
        <p:spPr bwMode="auto">
          <a:xfrm>
            <a:off x="4864100" y="3665538"/>
            <a:ext cx="1169988" cy="7493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cs-CZ" sz="1700">
              <a:latin typeface="Calibri" pitchFamily="34" charset="0"/>
            </a:endParaRPr>
          </a:p>
        </p:txBody>
      </p:sp>
      <p:sp>
        <p:nvSpPr>
          <p:cNvPr id="28699" name="Rectangle 40"/>
          <p:cNvSpPr>
            <a:spLocks noChangeArrowheads="1"/>
          </p:cNvSpPr>
          <p:nvPr/>
        </p:nvSpPr>
        <p:spPr bwMode="auto">
          <a:xfrm>
            <a:off x="900113" y="404813"/>
            <a:ext cx="6192837" cy="936625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</p:spPr>
        <p:txBody>
          <a:bodyPr wrap="none" lIns="95619" tIns="47809" rIns="95619" bIns="47809" anchor="ctr"/>
          <a:lstStyle/>
          <a:p>
            <a:r>
              <a:rPr lang="cs-CZ" sz="6000" b="1">
                <a:solidFill>
                  <a:srgbClr val="00B050"/>
                </a:solidFill>
                <a:latin typeface="Calibri" pitchFamily="34" charset="0"/>
              </a:rPr>
              <a:t>Dopady šoků</a:t>
            </a:r>
            <a:r>
              <a:rPr lang="cs-CZ" sz="600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en-GB" sz="6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3751" name="WordArt 39"/>
          <p:cNvSpPr>
            <a:spLocks noChangeArrowheads="1" noChangeShapeType="1" noTextEdit="1"/>
          </p:cNvSpPr>
          <p:nvPr/>
        </p:nvSpPr>
        <p:spPr bwMode="auto">
          <a:xfrm>
            <a:off x="4899025" y="3816350"/>
            <a:ext cx="107315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~40%</a:t>
            </a:r>
          </a:p>
        </p:txBody>
      </p:sp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2451100" y="5849938"/>
            <a:ext cx="25606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</a:rPr>
              <a:t>18 months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>
            <a:off x="2779713" y="5859463"/>
            <a:ext cx="17573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287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ovéPole 35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4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3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3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3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animBg="1"/>
      <p:bldP spid="243722" grpId="0" animBg="1"/>
      <p:bldP spid="243723" grpId="0" animBg="1"/>
      <p:bldP spid="243724" grpId="0" animBg="1"/>
      <p:bldP spid="243725" grpId="0" animBg="1"/>
      <p:bldP spid="243726" grpId="0" animBg="1"/>
      <p:bldP spid="243727" grpId="0" animBg="1"/>
      <p:bldP spid="243728" grpId="0" animBg="1"/>
      <p:bldP spid="243729" grpId="0" animBg="1"/>
      <p:bldP spid="243733" grpId="0"/>
      <p:bldP spid="243735" grpId="0" animBg="1"/>
      <p:bldP spid="243736" grpId="0" animBg="1"/>
      <p:bldP spid="243737" grpId="0" animBg="1"/>
      <p:bldP spid="243738" grpId="0" animBg="1"/>
      <p:bldP spid="243739" grpId="0" animBg="1"/>
      <p:bldP spid="243740" grpId="0" animBg="1"/>
      <p:bldP spid="243741" grpId="0" animBg="1"/>
      <p:bldP spid="243742" grpId="0" animBg="1"/>
      <p:bldP spid="243744" grpId="0" animBg="1"/>
      <p:bldP spid="243750" grpId="0" animBg="1" autoUpdateAnimBg="0"/>
      <p:bldP spid="243751" grpId="0" animBg="1"/>
      <p:bldP spid="243734" grpId="0"/>
      <p:bldP spid="2437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8229600" cy="1071562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B050"/>
                </a:solidFill>
              </a:rPr>
              <a:t>Časové souvislosti INSTITUCIONÁLNÍCH   ZMĚN </a:t>
            </a:r>
            <a:endParaRPr lang="cs-CZ" sz="3200" smtClean="0">
              <a:solidFill>
                <a:srgbClr val="00B05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14313" y="1857375"/>
          <a:ext cx="8715375" cy="4416552"/>
        </p:xfrm>
        <a:graphic>
          <a:graphicData uri="http://schemas.openxmlformats.org/drawingml/2006/table">
            <a:tbl>
              <a:tblPr/>
              <a:tblGrid>
                <a:gridCol w="1111250"/>
                <a:gridCol w="2032000"/>
                <a:gridCol w="2376487"/>
                <a:gridCol w="3195638"/>
              </a:tblGrid>
              <a:tr h="595081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Časový horizont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Efekt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Příklady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8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přítomnost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Přizpůsobení cenám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Alokační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 pravidla (kontrola)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8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1-10 let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Tvorba organizací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Smluvní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agenda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8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10- 100 let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Definování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 prostředí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Právní systém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vč.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vlastn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. práv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822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Více jak 100 let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Způsoby chování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Tradice,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 reputace, čest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3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2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  <a:t/>
            </a:r>
            <a:b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</a:br>
            <a: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  <a:t/>
            </a:r>
            <a:b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</a:br>
            <a: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  <a:t>Institucionální kvalita a její hodnocení.</a:t>
            </a:r>
            <a:b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</a:br>
            <a:r>
              <a:rPr lang="cs-CZ" sz="1600" dirty="0">
                <a:solidFill>
                  <a:srgbClr val="002060"/>
                </a:solidFill>
              </a:rPr>
              <a:t/>
            </a:r>
            <a:br>
              <a:rPr lang="cs-CZ" sz="1600" dirty="0">
                <a:solidFill>
                  <a:srgbClr val="002060"/>
                </a:solidFill>
              </a:rPr>
            </a:br>
            <a:r>
              <a:rPr lang="cs-CZ" sz="1600" dirty="0" smtClean="0">
                <a:solidFill>
                  <a:srgbClr val="002060"/>
                </a:solidFill>
              </a:rPr>
              <a:t/>
            </a:r>
            <a:br>
              <a:rPr lang="cs-CZ" sz="1600" dirty="0" smtClean="0">
                <a:solidFill>
                  <a:srgbClr val="002060"/>
                </a:solidFill>
              </a:rPr>
            </a:br>
            <a:endParaRPr lang="cs-CZ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200" b="1" dirty="0" smtClean="0">
                <a:solidFill>
                  <a:srgbClr val="0070C0"/>
                </a:solidFill>
              </a:rPr>
              <a:t>V současnosti zpracováváme celkem 21 indexů IQ z těchto pramenů: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UN DP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Economist</a:t>
            </a:r>
            <a:r>
              <a:rPr lang="cs-CZ" sz="2000" b="1" dirty="0" smtClean="0">
                <a:solidFill>
                  <a:srgbClr val="0070C0"/>
                </a:solidFill>
              </a:rPr>
              <a:t> Inteligence Unit´s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Legatum</a:t>
            </a:r>
            <a:r>
              <a:rPr lang="cs-CZ" sz="2000" b="1" dirty="0" smtClean="0">
                <a:solidFill>
                  <a:srgbClr val="0070C0"/>
                </a:solidFill>
              </a:rPr>
              <a:t> Institute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New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Economic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Foundation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International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Living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OECD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Heritage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Foundation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cs-CZ" sz="1600" dirty="0" smtClean="0"/>
          </a:p>
          <a:p>
            <a:pPr algn="l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Frazer</a:t>
            </a:r>
            <a:r>
              <a:rPr lang="cs-CZ" sz="2000" b="1" dirty="0" smtClean="0">
                <a:solidFill>
                  <a:srgbClr val="0070C0"/>
                </a:solidFill>
              </a:rPr>
              <a:t> Institute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Freedom</a:t>
            </a:r>
            <a:r>
              <a:rPr lang="cs-CZ" sz="2000" b="1" dirty="0" smtClean="0">
                <a:solidFill>
                  <a:srgbClr val="0070C0"/>
                </a:solidFill>
              </a:rPr>
              <a:t> House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Yale</a:t>
            </a:r>
            <a:r>
              <a:rPr lang="cs-CZ" sz="2000" b="1" dirty="0" smtClean="0">
                <a:solidFill>
                  <a:srgbClr val="0070C0"/>
                </a:solidFill>
              </a:rPr>
              <a:t> Center </a:t>
            </a:r>
            <a:r>
              <a:rPr lang="cs-CZ" sz="2000" b="1" dirty="0" err="1" smtClean="0">
                <a:solidFill>
                  <a:srgbClr val="0070C0"/>
                </a:solidFill>
              </a:rPr>
              <a:t>for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Environmental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Law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and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Policy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Transparecy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Internationlal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Milken</a:t>
            </a:r>
            <a:r>
              <a:rPr lang="cs-CZ" sz="2000" b="1" dirty="0" smtClean="0">
                <a:solidFill>
                  <a:srgbClr val="0070C0"/>
                </a:solidFill>
              </a:rPr>
              <a:t> Institute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International</a:t>
            </a:r>
            <a:r>
              <a:rPr lang="cs-CZ" sz="2000" b="1" dirty="0" smtClean="0">
                <a:solidFill>
                  <a:srgbClr val="0070C0"/>
                </a:solidFill>
              </a:rPr>
              <a:t> Budget </a:t>
            </a:r>
            <a:r>
              <a:rPr lang="cs-CZ" sz="2000" b="1" dirty="0" err="1" smtClean="0">
                <a:solidFill>
                  <a:srgbClr val="0070C0"/>
                </a:solidFill>
              </a:rPr>
              <a:t>Partnership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Governance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Matters</a:t>
            </a:r>
            <a:r>
              <a:rPr lang="cs-CZ" sz="2000" b="1" dirty="0" smtClean="0">
                <a:solidFill>
                  <a:srgbClr val="0070C0"/>
                </a:solidFill>
              </a:rPr>
              <a:t> – WB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Global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Competitivnes</a:t>
            </a:r>
            <a:r>
              <a:rPr lang="cs-CZ" sz="2000" b="1" dirty="0" smtClean="0">
                <a:solidFill>
                  <a:srgbClr val="0070C0"/>
                </a:solidFill>
              </a:rPr>
              <a:t> Report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Doing</a:t>
            </a:r>
            <a:r>
              <a:rPr lang="cs-CZ" sz="2000" b="1" dirty="0" smtClean="0">
                <a:solidFill>
                  <a:srgbClr val="0070C0"/>
                </a:solidFill>
              </a:rPr>
              <a:t> Business – WB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Japan Center </a:t>
            </a:r>
            <a:r>
              <a:rPr lang="cs-CZ" sz="2000" b="1" dirty="0" err="1" smtClean="0">
                <a:solidFill>
                  <a:srgbClr val="0070C0"/>
                </a:solidFill>
              </a:rPr>
              <a:t>for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Economic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Research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CES VŠEM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31763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220072" y="4077072"/>
            <a:ext cx="3607594" cy="1512168"/>
          </a:xfrm>
        </p:spPr>
        <p:txBody>
          <a:bodyPr anchor="t">
            <a:noAutofit/>
          </a:bodyPr>
          <a:lstStyle/>
          <a:p>
            <a:pPr algn="l" eaLnBrk="1">
              <a:lnSpc>
                <a:spcPct val="150000"/>
              </a:lnSpc>
            </a:pPr>
            <a:r>
              <a:rPr lang="cs-CZ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Vzor citace: CES VŠEM, NOZV NVR: Konkurenční schopnost České republiky 2011–2012. Praha: </a:t>
            </a:r>
            <a:r>
              <a:rPr lang="cs-CZ" sz="14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Linde</a:t>
            </a:r>
            <a:r>
              <a:rPr lang="cs-CZ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2013. 168 s. ISBN 978-80-7201-910-6</a:t>
            </a:r>
          </a:p>
        </p:txBody>
      </p:sp>
      <p:pic>
        <p:nvPicPr>
          <p:cNvPr id="2" name="Picture 2" descr="desky_ro_enka2011_12_vyrez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0" y="71437"/>
            <a:ext cx="4712643" cy="6697266"/>
          </a:xfrm>
          <a:prstGeom prst="rect">
            <a:avLst/>
          </a:prstGeom>
          <a:noFill/>
          <a:ln w="25400" cap="flat" cmpd="sng">
            <a:solidFill>
              <a:srgbClr val="F0F5F3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223867" y="276820"/>
            <a:ext cx="3554016" cy="3554016"/>
            <a:chOff x="0" y="0"/>
            <a:chExt cx="398" cy="398"/>
          </a:xfrm>
        </p:grpSpPr>
        <p:pic>
          <p:nvPicPr>
            <p:cNvPr id="3079" name="Picture 4" descr="CD_obal4_Str_nka_1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98" cy="3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80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" y="-7"/>
              <a:ext cx="418" cy="424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  <a:effectLst/>
          </p:spPr>
        </p:pic>
      </p:grpSp>
      <p:pic>
        <p:nvPicPr>
          <p:cNvPr id="3077" name="Picture 6" descr="nozv_male3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336" y="5545336"/>
            <a:ext cx="857250" cy="857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3078" name="Picture 7" descr="Logo_CES_DEF_2009___kopie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430" y="5735092"/>
            <a:ext cx="2634258" cy="76795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1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4) DATA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Převážná část ukazatelů IQ v podstatě nezaznamenala „cyklický“ vývoj. Jako příklad je v tabulce uveden vývoj  GM hodnotící kvalitu správy. </a:t>
            </a:r>
            <a:endParaRPr lang="cs-CZ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5" y="2636912"/>
          <a:ext cx="8208911" cy="3744418"/>
        </p:xfrm>
        <a:graphic>
          <a:graphicData uri="http://schemas.openxmlformats.org/drawingml/2006/table">
            <a:tbl>
              <a:tblPr/>
              <a:tblGrid>
                <a:gridCol w="1584177"/>
                <a:gridCol w="1512167"/>
                <a:gridCol w="1512167"/>
                <a:gridCol w="1512167"/>
                <a:gridCol w="2088233"/>
              </a:tblGrid>
              <a:tr h="4187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EU - 27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70C0"/>
                          </a:solidFill>
                          <a:latin typeface="Verdana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EU - 15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ČR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70C0"/>
                          </a:solidFill>
                          <a:latin typeface="Verdana"/>
                        </a:rPr>
                        <a:t>Pramen</a:t>
                      </a:r>
                      <a:r>
                        <a:rPr lang="en-US" sz="1600" b="1" i="1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: World Bank - </a:t>
                      </a:r>
                      <a:r>
                        <a:rPr lang="en-US" sz="1600" b="1" i="1" u="none" strike="noStrike" dirty="0" err="1">
                          <a:solidFill>
                            <a:srgbClr val="0070C0"/>
                          </a:solidFill>
                          <a:latin typeface="Verdana"/>
                        </a:rPr>
                        <a:t>Databáze</a:t>
                      </a:r>
                      <a:r>
                        <a:rPr lang="en-US" sz="1600" b="1" i="1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 Governance Matters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1" u="none" strike="noStrike" dirty="0">
                        <a:solidFill>
                          <a:srgbClr val="0070C0"/>
                        </a:solidFill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6453337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E N T R U M   E K O N O M I C K Ý CH   S T U D I Í   V Y S O K É   Š K O L Y   E K O N O M I E   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6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Ekonomická svoboda jako ukazatel 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institucionální kvality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B050"/>
                </a:solidFill>
              </a:rPr>
              <a:t>Výchozí otázka: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B050"/>
                </a:solidFill>
              </a:rPr>
              <a:t>Jaký dopad bude mít právě probíhající krize a s tím související příjímání nových vládních opatření na až dosud stoupající trend v úrovni ekonomické svobody ve světě?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Hledáme odpověď na tuto otázku v nových datech publikovanými dvěma organizacemi – </a:t>
            </a:r>
            <a:r>
              <a:rPr lang="cs-CZ" b="1" dirty="0" err="1" smtClean="0">
                <a:solidFill>
                  <a:srgbClr val="002060"/>
                </a:solidFill>
              </a:rPr>
              <a:t>Fraser</a:t>
            </a:r>
            <a:r>
              <a:rPr lang="cs-CZ" b="1" dirty="0" smtClean="0">
                <a:solidFill>
                  <a:srgbClr val="002060"/>
                </a:solidFill>
              </a:rPr>
              <a:t> Institute a </a:t>
            </a:r>
            <a:r>
              <a:rPr lang="cs-CZ" b="1" dirty="0" err="1" smtClean="0">
                <a:solidFill>
                  <a:srgbClr val="002060"/>
                </a:solidFill>
              </a:rPr>
              <a:t>Heritage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Foundation</a:t>
            </a:r>
            <a:r>
              <a:rPr lang="cs-CZ" b="1" dirty="0" smtClean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8003232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Problémy IES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>
                <a:solidFill>
                  <a:srgbClr val="0070C0"/>
                </a:solidFill>
              </a:rPr>
              <a:t>Definice – </a:t>
            </a:r>
            <a:r>
              <a:rPr lang="cs-CZ" dirty="0" smtClean="0">
                <a:solidFill>
                  <a:srgbClr val="0070C0"/>
                </a:solidFill>
              </a:rPr>
              <a:t>současná teorie nebere </a:t>
            </a:r>
            <a:r>
              <a:rPr lang="cs-CZ" dirty="0">
                <a:solidFill>
                  <a:srgbClr val="0070C0"/>
                </a:solidFill>
              </a:rPr>
              <a:t>na zřetel  čas (historii – stupeň vývoje) ani prostor </a:t>
            </a:r>
            <a:r>
              <a:rPr lang="cs-CZ" dirty="0" smtClean="0">
                <a:solidFill>
                  <a:srgbClr val="0070C0"/>
                </a:solidFill>
              </a:rPr>
              <a:t>(kulturní  odlišnosti), z toho pak „Nemusí být pravda, že nejsvobodnější trh a nejsilnější ochrana soukromých vlastnických práv jsou nejlepší pro hospodářský rozvoj.</a:t>
            </a:r>
          </a:p>
          <a:p>
            <a:pPr lvl="0"/>
            <a:r>
              <a:rPr lang="cs-CZ" b="1" dirty="0" smtClean="0">
                <a:solidFill>
                  <a:srgbClr val="0070C0"/>
                </a:solidFill>
              </a:rPr>
              <a:t>Diskuze - </a:t>
            </a:r>
            <a:r>
              <a:rPr lang="cs-CZ" dirty="0" smtClean="0">
                <a:solidFill>
                  <a:srgbClr val="0070C0"/>
                </a:solidFill>
              </a:rPr>
              <a:t>je vedená „</a:t>
            </a:r>
            <a:r>
              <a:rPr lang="cs-CZ" dirty="0" err="1" smtClean="0">
                <a:solidFill>
                  <a:srgbClr val="0070C0"/>
                </a:solidFill>
              </a:rPr>
              <a:t>anglo</a:t>
            </a:r>
            <a:r>
              <a:rPr lang="cs-CZ" dirty="0" smtClean="0">
                <a:solidFill>
                  <a:srgbClr val="0070C0"/>
                </a:solidFill>
              </a:rPr>
              <a:t>-saskými“ institucemi a </a:t>
            </a:r>
            <a:r>
              <a:rPr lang="cs-CZ" dirty="0" err="1" smtClean="0">
                <a:solidFill>
                  <a:srgbClr val="0070C0"/>
                </a:solidFill>
              </a:rPr>
              <a:t>think</a:t>
            </a:r>
            <a:r>
              <a:rPr lang="cs-CZ" dirty="0" smtClean="0">
                <a:solidFill>
                  <a:srgbClr val="0070C0"/>
                </a:solidFill>
              </a:rPr>
              <a:t> – tanky – nadřazenost pojetí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Problém „GLOBAL STANDARD INSTITUTIONS“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	</a:t>
            </a:r>
            <a:r>
              <a:rPr lang="cs-CZ" dirty="0" smtClean="0">
                <a:solidFill>
                  <a:srgbClr val="0070C0"/>
                </a:solidFill>
              </a:rPr>
              <a:t>(ve světle Washingtonského konsensu I. a II.)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1649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424936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Ekonomická svoboda jako ukazatel 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institucionální kvality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endParaRPr lang="cs-CZ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Indexy ekonomické svobody představují snahu 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o komplexní pojetí hodnocení institucionální kvality</a:t>
            </a:r>
          </a:p>
          <a:p>
            <a:pPr algn="just">
              <a:buFont typeface="Arial" charset="0"/>
              <a:buNone/>
              <a:defRPr/>
            </a:pPr>
            <a:endParaRPr lang="cs-CZ" sz="2800" b="1" dirty="0" smtClean="0"/>
          </a:p>
          <a:p>
            <a:pPr algn="just">
              <a:buFont typeface="Arial" charset="0"/>
              <a:buNone/>
              <a:defRPr/>
            </a:pP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00063" y="2643188"/>
          <a:ext cx="8248752" cy="354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636"/>
                <a:gridCol w="2006453"/>
                <a:gridCol w="2378018"/>
                <a:gridCol w="2526645"/>
              </a:tblGrid>
              <a:tr h="943675"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Subjekt </a:t>
                      </a:r>
                      <a:endParaRPr lang="cs-CZ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Název </a:t>
                      </a:r>
                      <a:endParaRPr lang="cs-CZ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Titul </a:t>
                      </a:r>
                      <a:endParaRPr lang="cs-CZ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err="1" smtClean="0"/>
                        <a:t>Website</a:t>
                      </a:r>
                      <a:r>
                        <a:rPr lang="cs-CZ" sz="3200" dirty="0" smtClean="0"/>
                        <a:t> </a:t>
                      </a:r>
                      <a:endParaRPr lang="cs-CZ" sz="3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0052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Frazer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Institute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ekonomické svobody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Economic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World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www.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freetheworld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4226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House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ekonomické svobody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World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www.</a:t>
                      </a:r>
                      <a:r>
                        <a:rPr lang="cs-CZ" sz="1800" b="1" dirty="0" err="1" smtClean="0">
                          <a:solidFill>
                            <a:srgbClr val="002060"/>
                          </a:solidFill>
                        </a:rPr>
                        <a:t>fredomhouse.org</a:t>
                      </a:r>
                      <a:endParaRPr lang="cs-CZ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15252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Heritage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Foundation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ekonomické svobody </a:t>
                      </a:r>
                    </a:p>
                    <a:p>
                      <a:endParaRPr lang="cs-CZ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Economic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www.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heritage.org</a:t>
                      </a:r>
                      <a:endParaRPr lang="cs-CZ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424936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28587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MOTTO 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7687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Neoklasická ekonomie se dostává při vysvětlování současného sociálně - ekonomického vývoje do stále větších problémů. Jedním z jejích hlavních nedostatků je ignorování role institucí v sociálně ekonomickém vývoji.</a:t>
            </a:r>
            <a:r>
              <a:rPr lang="cs-CZ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cs-CZ" sz="1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Milan Sojka PE 3/2009</a:t>
            </a:r>
          </a:p>
          <a:p>
            <a:endParaRPr lang="cs-CZ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6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Metodologie indexu ekonomické svobody </a:t>
            </a:r>
            <a:r>
              <a:rPr lang="cs-CZ" b="1" dirty="0" err="1" smtClean="0">
                <a:solidFill>
                  <a:srgbClr val="0070C0"/>
                </a:solidFill>
              </a:rPr>
              <a:t>Frazer</a:t>
            </a:r>
            <a:r>
              <a:rPr lang="cs-CZ" b="1" dirty="0" smtClean="0">
                <a:solidFill>
                  <a:srgbClr val="0070C0"/>
                </a:solidFill>
              </a:rPr>
              <a:t> Institute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438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</a:pP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s-CZ" b="1" dirty="0" smtClean="0">
                <a:solidFill>
                  <a:srgbClr val="00B050"/>
                </a:solidFill>
              </a:rPr>
              <a:t>Index ekonomické  svobody měří jak společenské organizace ovlivňuje stupeň ekonomické svobody na základě pěti, oblastí: </a:t>
            </a:r>
          </a:p>
          <a:p>
            <a:pPr>
              <a:lnSpc>
                <a:spcPct val="80000"/>
              </a:lnSpc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Velikost vlády: Výdaje, daně, vládní podnikání,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Charakter právního řádu a ochrana vlastnických práv,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Spolehlivost měnového systému,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Svoboda podnikání v zahraničním obchodě,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Regulace výrobkových a finančních trhů a trhu práce. </a:t>
            </a:r>
          </a:p>
          <a:p>
            <a:pPr marL="514350" indent="-514350">
              <a:lnSpc>
                <a:spcPct val="80000"/>
              </a:lnSpc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pPr marL="342900" lvl="2" indent="-342900" algn="ctr">
              <a:lnSpc>
                <a:spcPct val="80000"/>
              </a:lnSpc>
              <a:buNone/>
            </a:pPr>
            <a:r>
              <a:rPr lang="cs-CZ" sz="1900" b="1" i="1" dirty="0" smtClean="0">
                <a:solidFill>
                  <a:srgbClr val="00B050"/>
                </a:solidFill>
              </a:rPr>
              <a:t>Je publikován každoročně od roku 1970, 141 zemí  (10 – 1) </a:t>
            </a:r>
          </a:p>
          <a:p>
            <a:pPr>
              <a:lnSpc>
                <a:spcPct val="80000"/>
              </a:lnSpc>
              <a:buNone/>
            </a:pPr>
            <a:endParaRPr lang="cs-CZ" i="1" dirty="0" smtClean="0">
              <a:solidFill>
                <a:srgbClr val="92D050"/>
              </a:solidFill>
            </a:endParaRPr>
          </a:p>
          <a:p>
            <a:endParaRPr lang="cs-CZ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1649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616758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N T R U M   E K O N O M I C K Ý CH   S T U D I Í   V Y S O K É   Š K O L Y   E K O N O M I E   A   M A N A G E M E N T 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rgbClr val="0070C0"/>
                </a:solidFill>
              </a:rPr>
              <a:t>Metodologie indexu ekonomické svobody </a:t>
            </a:r>
            <a:r>
              <a:rPr lang="cs-CZ" sz="3600" b="1" dirty="0" err="1" smtClean="0">
                <a:solidFill>
                  <a:srgbClr val="0070C0"/>
                </a:solidFill>
              </a:rPr>
              <a:t>Heritage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Foundation</a:t>
            </a:r>
            <a:r>
              <a:rPr lang="cs-CZ" sz="3600" b="1" dirty="0" smtClean="0">
                <a:solidFill>
                  <a:srgbClr val="0070C0"/>
                </a:solidFill>
              </a:rPr>
              <a:t/>
            </a:r>
            <a:br>
              <a:rPr lang="cs-CZ" sz="3600" b="1" dirty="0" smtClean="0">
                <a:solidFill>
                  <a:srgbClr val="0070C0"/>
                </a:solidFill>
              </a:rPr>
            </a:b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848872" cy="432276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cs-CZ" sz="2400" b="1" u="sng" dirty="0" smtClean="0">
                <a:solidFill>
                  <a:srgbClr val="00B050"/>
                </a:solidFill>
              </a:rPr>
              <a:t>Hodnotí deset svobod: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svoboda podnikání 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Svoboda obchodování 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Fiskální svoboda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vládní výdaje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Měnová svoboda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investiční svoboda 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finanční svoboda 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Vlastnická práva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Svoboda od korupce </a:t>
            </a:r>
          </a:p>
          <a:p>
            <a:pPr marL="1371600" lvl="2" indent="-457200" algn="l">
              <a:lnSpc>
                <a:spcPct val="80000"/>
              </a:lnSpc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Svoboda na trhu práce </a:t>
            </a:r>
          </a:p>
          <a:p>
            <a:r>
              <a:rPr lang="cs-CZ" sz="2000" b="1" i="1" dirty="0" smtClean="0">
                <a:solidFill>
                  <a:srgbClr val="00B050"/>
                </a:solidFill>
              </a:rPr>
              <a:t>Je publikován od roku 1995, 184 zemí, (100 – 10) </a:t>
            </a:r>
            <a:endParaRPr lang="cs-CZ" sz="2000" b="1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891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616758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N T R U M   E K O N O M I C K Ý CH   S T U D I Í   V Y S O K É   Š K O L Y   E K O N O M I E   A   M A N A G E M E N T 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1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První varovné signály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err="1" smtClean="0">
                <a:solidFill>
                  <a:srgbClr val="00B050"/>
                </a:solidFill>
              </a:rPr>
              <a:t>Fraser</a:t>
            </a:r>
            <a:r>
              <a:rPr lang="cs-CZ" sz="2400" b="1" dirty="0" smtClean="0">
                <a:solidFill>
                  <a:srgbClr val="00B050"/>
                </a:solidFill>
              </a:rPr>
              <a:t> Institute i </a:t>
            </a:r>
            <a:r>
              <a:rPr lang="cs-CZ" sz="2400" b="1" dirty="0" err="1" smtClean="0">
                <a:solidFill>
                  <a:srgbClr val="00B050"/>
                </a:solidFill>
              </a:rPr>
              <a:t>Heritage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Foundation</a:t>
            </a:r>
            <a:r>
              <a:rPr lang="cs-CZ" sz="2400" b="1" dirty="0" smtClean="0">
                <a:solidFill>
                  <a:srgbClr val="00B050"/>
                </a:solidFill>
              </a:rPr>
              <a:t> shodně ještě loni  uváděli, že rok 2008 byl pravděpodobně vrcholem ekonomické svobody 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FI – uvádí jako důvody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Obecně sdílené pochybnosti o fungování volného trhu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Míra vládních  intervencí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„Praktické“ znárodnění  hypotečního trhu v USA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A varuje: hlavní příčiny spočívají v selhání vlád. Selhání je způsobenou špatnou a neefektivní regulací nikoli nedostatkem regulace.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HF – přináší první čísla: IES  2010 (data 2009) – ze 179 zemí si 90 pohoršilo, a jen 82 polepšilo. Pohoršení jde na vrub zásahů do přirozených trhů	</a:t>
            </a:r>
            <a:r>
              <a:rPr lang="cs-CZ" sz="2400" b="1" dirty="0" smtClean="0">
                <a:solidFill>
                  <a:srgbClr val="002060"/>
                </a:solidFill>
              </a:rPr>
              <a:t>	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Grafy IES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644008" y="2132856"/>
          <a:ext cx="4133521" cy="421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/>
          <p:cNvSpPr/>
          <p:nvPr/>
        </p:nvSpPr>
        <p:spPr>
          <a:xfrm>
            <a:off x="323528" y="6381328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E N T R U M   E K O N O M I C K Ý CH   S T U D I Í   V Y S O K É   Š K O L Y   E K O N O M I E   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59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2060"/>
                </a:solidFill>
              </a:rPr>
              <a:t/>
            </a:r>
            <a:br>
              <a:rPr lang="cs-CZ" sz="3600" b="1" dirty="0" smtClean="0">
                <a:solidFill>
                  <a:srgbClr val="002060"/>
                </a:solidFill>
              </a:rPr>
            </a:br>
            <a:endParaRPr lang="cs-CZ" sz="3600" dirty="0" smtClean="0">
              <a:solidFill>
                <a:srgbClr val="002060"/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08912" cy="475252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rgbClr val="00B050"/>
                </a:solidFill>
              </a:rPr>
              <a:t>Výchozí tvrzení</a:t>
            </a:r>
            <a:r>
              <a:rPr lang="cs-CZ" b="1" dirty="0" smtClean="0">
                <a:solidFill>
                  <a:srgbClr val="00B050"/>
                </a:solidFill>
              </a:rPr>
              <a:t>: NEJDE JEN O KRIZI EKONOMICKOU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rgbClr val="00B050"/>
                </a:solidFill>
              </a:rPr>
              <a:t>Jde </a:t>
            </a:r>
            <a:r>
              <a:rPr lang="cs-CZ" b="1" dirty="0">
                <a:solidFill>
                  <a:srgbClr val="00B050"/>
                </a:solidFill>
              </a:rPr>
              <a:t>o neúctu k přirozenému </a:t>
            </a:r>
            <a:r>
              <a:rPr lang="cs-CZ" b="1" dirty="0" smtClean="0">
                <a:solidFill>
                  <a:srgbClr val="00B050"/>
                </a:solidFill>
              </a:rPr>
              <a:t>vývoji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   Jde o krizi domýšlivosti a nedostatku pokory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  </a:t>
            </a:r>
            <a:r>
              <a:rPr lang="cs-CZ" sz="3200" b="1" dirty="0" smtClean="0">
                <a:solidFill>
                  <a:srgbClr val="00B050"/>
                </a:solidFill>
              </a:rPr>
              <a:t>Jde o selhání institucí (organizací)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   Jsme příliš fascinováni našimi schopnostmi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   Zjišťujeme-li  více příčin, není to tím, že jen        	více víme a více se věnujeme hledání ?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V OBECNÉ POLOZE JDE O KRIZI MORÁLKY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>
              <a:solidFill>
                <a:srgbClr val="0086B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403648" y="620688"/>
            <a:ext cx="67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Institucionální pohled na krize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92D050"/>
                </a:solidFill>
              </a:rPr>
              <a:t>PROBLÉMY INSTITUCIONÁLNÍHO ŘEŠENÍ</a:t>
            </a:r>
            <a:endParaRPr lang="cs-CZ" sz="3200" b="1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38" y="1785938"/>
            <a:ext cx="7858125" cy="4357687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Časové souvislosti institucionálních změn versus politický cyklus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Instituce pro růst nebo růst pro instituce?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Existence regulačního cyklu - politická poptávka po regulaci trhů je nejsilnější v době hospodářské krize a nejslabší v době konjunktury</a:t>
            </a:r>
            <a:endParaRPr lang="cs-CZ" sz="1600" b="1" i="1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Selhání institucí (organizací) GF, BF, - neschopnost rozpoznat nutnost změny, neporozumění budoucnosti, neznalost generačního posunu v pravidlech, nedostatek pokory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Přezírání skutečnosti, že institucionální změny přinášejí transakční náklady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5000625" y="428625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34925">
            <a:gradFill>
              <a:gsLst>
                <a:gs pos="0">
                  <a:srgbClr val="9FEC9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729" name="TextovéPole 14"/>
          <p:cNvSpPr txBox="1">
            <a:spLocks noChangeArrowheads="1"/>
          </p:cNvSpPr>
          <p:nvPr/>
        </p:nvSpPr>
        <p:spPr bwMode="auto">
          <a:xfrm>
            <a:off x="1619672" y="928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5"/>
                </a:solidFill>
              </a:rPr>
              <a:t/>
            </a:r>
            <a:br>
              <a:rPr lang="cs-CZ" sz="3200" b="1" dirty="0" smtClean="0">
                <a:solidFill>
                  <a:schemeClr val="accent5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683568" y="84613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</a:pPr>
            <a:r>
              <a:rPr lang="cs-CZ" sz="3600" b="1" dirty="0" smtClean="0">
                <a:solidFill>
                  <a:srgbClr val="0086B4"/>
                </a:solidFill>
              </a:rPr>
              <a:t>Hospodářsko-politická  doporučení</a:t>
            </a:r>
          </a:p>
          <a:p>
            <a:pPr>
              <a:buNone/>
            </a:pPr>
            <a:endParaRPr lang="cs-CZ" sz="1800" i="1" dirty="0" smtClean="0">
              <a:solidFill>
                <a:srgbClr val="0086B4"/>
              </a:solidFill>
            </a:endParaRPr>
          </a:p>
          <a:p>
            <a:pPr>
              <a:buFont typeface="Arial" charset="0"/>
              <a:buNone/>
            </a:pPr>
            <a:r>
              <a:rPr lang="cs-CZ" sz="2400" b="1" dirty="0">
                <a:solidFill>
                  <a:srgbClr val="00B050"/>
                </a:solidFill>
              </a:rPr>
              <a:t>Změna institucí by měla být výjimkou, nikoli pravidlem</a:t>
            </a:r>
            <a:r>
              <a:rPr lang="cs-CZ" sz="2400" b="1" dirty="0" smtClean="0">
                <a:solidFill>
                  <a:srgbClr val="00B050"/>
                </a:solidFill>
              </a:rPr>
              <a:t>.</a:t>
            </a:r>
            <a:endParaRPr lang="cs-CZ" sz="2400" i="1" dirty="0" smtClean="0">
              <a:solidFill>
                <a:srgbClr val="0086B4"/>
              </a:solidFill>
            </a:endParaRPr>
          </a:p>
          <a:p>
            <a:r>
              <a:rPr lang="cs-CZ" sz="1800" b="1" dirty="0">
                <a:solidFill>
                  <a:srgbClr val="0070C0"/>
                </a:solidFill>
              </a:rPr>
              <a:t>Institucionální změna by měla být v souladu s kolektivním vědomím či společností vnímanými hodnotami – nelze měnit pouze instituce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diskuze o změně institucí vždy vyvolává </a:t>
            </a:r>
            <a:r>
              <a:rPr lang="cs-CZ" sz="1800" b="1" dirty="0" smtClean="0">
                <a:solidFill>
                  <a:srgbClr val="0070C0"/>
                </a:solidFill>
              </a:rPr>
              <a:t>otázku: </a:t>
            </a:r>
            <a:r>
              <a:rPr lang="cs-CZ" sz="1800" b="1" dirty="0">
                <a:solidFill>
                  <a:srgbClr val="0070C0"/>
                </a:solidFill>
              </a:rPr>
              <a:t>KOMU TO SLOUŽÍ ? 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Vlády </a:t>
            </a:r>
            <a:r>
              <a:rPr lang="cs-CZ" sz="2400" b="1" dirty="0">
                <a:solidFill>
                  <a:srgbClr val="00B050"/>
                </a:solidFill>
              </a:rPr>
              <a:t>by měly zavádět jen takovou institucionální změnu</a:t>
            </a:r>
            <a:r>
              <a:rPr lang="cs-CZ" sz="2400" b="1" dirty="0" smtClean="0">
                <a:solidFill>
                  <a:srgbClr val="00B050"/>
                </a:solidFill>
              </a:rPr>
              <a:t>, k </a:t>
            </a:r>
            <a:r>
              <a:rPr lang="cs-CZ" sz="2400" b="1" dirty="0">
                <a:solidFill>
                  <a:srgbClr val="00B050"/>
                </a:solidFill>
              </a:rPr>
              <a:t>níž se mohou věrohodně zavázat.</a:t>
            </a:r>
            <a:r>
              <a:rPr lang="cs-CZ" dirty="0">
                <a:solidFill>
                  <a:srgbClr val="0086B4"/>
                </a:solidFill>
              </a:rPr>
              <a:t/>
            </a:r>
            <a:br>
              <a:rPr lang="cs-CZ" dirty="0">
                <a:solidFill>
                  <a:srgbClr val="0086B4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Institucionální změny zvyšují transakční náklady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Pozitivní očekávání vs. populismus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Prosaditelnost změn (změna ústavy ?) a politický cyklus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Regulační cyklus - politická poptávka po regulaci trhů je nejsilnější v době hospodářské krize a nejslabší v době konjunktury</a:t>
            </a:r>
          </a:p>
          <a:p>
            <a:pPr>
              <a:buFont typeface="Arial" charset="0"/>
              <a:buNone/>
            </a:pPr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i="1" dirty="0">
                <a:solidFill>
                  <a:srgbClr val="0070C0"/>
                </a:solidFill>
              </a:rPr>
              <a:t>(regulace paradoxně zesiluje projevy hospodářského cyklu namísto toho, aby je tlumila.)</a:t>
            </a:r>
            <a:endParaRPr lang="cs-CZ" sz="1800" i="1" dirty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„Nezbrojit“ na minulé války – příčiny dalších přirozených krizí přijdou odjinud – věřit na přirozenou adaptabilitu ekonomiky, protože  ať děláme co děláme ….. 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Současná krize přinesla (alespoň částečně) návrat k morálce přes následující poučení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136904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93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POUČENÍ PRO BANKY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1. </a:t>
            </a:r>
            <a:r>
              <a:rPr lang="cs-CZ" b="1" dirty="0" err="1" smtClean="0">
                <a:solidFill>
                  <a:srgbClr val="00B050"/>
                </a:solidFill>
              </a:rPr>
              <a:t>Mundus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vult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decipi</a:t>
            </a:r>
            <a:r>
              <a:rPr lang="cs-CZ" b="1" dirty="0">
                <a:solidFill>
                  <a:srgbClr val="00B050"/>
                </a:solidFill>
              </a:rPr>
              <a:t>, ergo </a:t>
            </a:r>
            <a:r>
              <a:rPr lang="cs-CZ" b="1" dirty="0" err="1">
                <a:solidFill>
                  <a:srgbClr val="00B050"/>
                </a:solidFill>
              </a:rPr>
              <a:t>decipiatur</a:t>
            </a:r>
            <a:r>
              <a:rPr lang="cs-CZ" b="1" dirty="0">
                <a:solidFill>
                  <a:srgbClr val="00B050"/>
                </a:solidFill>
              </a:rPr>
              <a:t>.</a:t>
            </a:r>
            <a:r>
              <a:rPr lang="cs-CZ" dirty="0">
                <a:solidFill>
                  <a:srgbClr val="00B050"/>
                </a:solidFill>
              </a:rPr>
              <a:t> – „Svět chce být klamán, tak ho klamme“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sz="3500" b="1" dirty="0" smtClean="0"/>
          </a:p>
          <a:p>
            <a:pPr marL="0" lvl="0" indent="0">
              <a:buNone/>
            </a:pPr>
            <a:r>
              <a:rPr lang="cs-CZ" sz="3500" b="1" dirty="0" smtClean="0">
                <a:solidFill>
                  <a:srgbClr val="00B050"/>
                </a:solidFill>
              </a:rPr>
              <a:t>2. Nevyplatí se „zlevňovat“  sledování obezřetnosti  přenášení na Ratingové agentury – ty mají  jinou „účelovou funkci“ – RATING JAKO „NÁHRAŽKA“ ZA VLASTNÍ ANALÝZU RIZIKA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01008"/>
            <a:ext cx="1728191" cy="2408129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242204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Poučení pro Ratingové agentury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Nevyplatí  se: KOHO CHLEBA JÍŠ, TOHO PÍSEŇ ZPÍVEJ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POCTIVOST SE DLOUHODOBĚ VYPLÁCÍ</a:t>
            </a:r>
          </a:p>
          <a:p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89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71562"/>
          </a:xfrm>
        </p:spPr>
        <p:txBody>
          <a:bodyPr>
            <a:normAutofit fontScale="90000"/>
          </a:bodyPr>
          <a:lstStyle/>
          <a:p>
            <a:r>
              <a:rPr lang="cs-CZ" sz="3200" b="1" smtClean="0">
                <a:latin typeface="Arial" charset="0"/>
                <a:cs typeface="Arial" charset="0"/>
              </a:rPr>
              <a:t/>
            </a:r>
            <a:br>
              <a:rPr lang="cs-CZ" sz="3200" b="1" smtClean="0">
                <a:latin typeface="Arial" charset="0"/>
                <a:cs typeface="Arial" charset="0"/>
              </a:rPr>
            </a:br>
            <a:r>
              <a:rPr lang="cs-CZ" sz="32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Jaké je </a:t>
            </a:r>
            <a:r>
              <a:rPr lang="cs-CZ" sz="3200" b="1" smtClean="0">
                <a:solidFill>
                  <a:srgbClr val="00B050"/>
                </a:solidFill>
                <a:cs typeface="Arial" charset="0"/>
              </a:rPr>
              <a:t>místo</a:t>
            </a:r>
            <a:r>
              <a:rPr lang="cs-CZ" sz="32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 NIE v ekonomické teorii?</a:t>
            </a:r>
            <a:br>
              <a:rPr lang="cs-CZ" sz="3200" b="1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cs-CZ" sz="14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Východiskem je toto schéma HARMONIZACE  společenských sil </a:t>
            </a:r>
            <a:r>
              <a:rPr lang="cs-CZ" sz="32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cs-CZ" sz="3200" smtClean="0">
                <a:latin typeface="Arial" charset="0"/>
                <a:cs typeface="Arial" charset="0"/>
              </a:rPr>
              <a:t/>
            </a:r>
            <a:br>
              <a:rPr lang="cs-CZ" sz="3200" smtClean="0">
                <a:latin typeface="Arial" charset="0"/>
                <a:cs typeface="Arial" charset="0"/>
              </a:rPr>
            </a:br>
            <a:endParaRPr lang="cs-CZ" sz="3200" smtClean="0">
              <a:latin typeface="Arial" charset="0"/>
              <a:cs typeface="Arial" charset="0"/>
            </a:endParaRPr>
          </a:p>
        </p:txBody>
      </p:sp>
      <p:pic>
        <p:nvPicPr>
          <p:cNvPr id="13315" name="Zástupný symbol pro obsah 3" descr="slide1_Stránka_1_Obraz_0001"/>
          <p:cNvPicPr>
            <a:picLocks noGrp="1"/>
          </p:cNvPicPr>
          <p:nvPr>
            <p:ph idx="1"/>
          </p:nvPr>
        </p:nvPicPr>
        <p:blipFill>
          <a:blip r:embed="rId2" cstate="print"/>
          <a:srcRect l="6522" t="8383" r="11699" b="43625"/>
          <a:stretch>
            <a:fillRect/>
          </a:stretch>
        </p:blipFill>
        <p:spPr>
          <a:xfrm>
            <a:off x="2000250" y="2143125"/>
            <a:ext cx="5316538" cy="4125913"/>
          </a:xfrm>
        </p:spPr>
      </p:pic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Poučení pro vlády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Jsou nepoučitelné a zbrojí převážně na války minulé a  dávno prohrané 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Politický cyklus jim naštěstí nedopřává dost prostoru pro VÝRAZNÉ INSTITUCIONÁLNÍ ZMĚNY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ALE – jsou GARANTEM  sociální </a:t>
            </a:r>
            <a:r>
              <a:rPr lang="cs-CZ" b="1" dirty="0" smtClean="0">
                <a:solidFill>
                  <a:srgbClr val="00B050"/>
                </a:solidFill>
              </a:rPr>
              <a:t>spravedlnosti</a:t>
            </a:r>
          </a:p>
          <a:p>
            <a:pPr lvl="0"/>
            <a:r>
              <a:rPr lang="cs-CZ" b="1" dirty="0" smtClean="0">
                <a:solidFill>
                  <a:srgbClr val="00B050"/>
                </a:solidFill>
              </a:rPr>
              <a:t> (konsensus </a:t>
            </a:r>
            <a:r>
              <a:rPr lang="cs-CZ" b="1" dirty="0">
                <a:solidFill>
                  <a:srgbClr val="00B050"/>
                </a:solidFill>
              </a:rPr>
              <a:t>, mandatorní výdaje)</a:t>
            </a:r>
          </a:p>
          <a:p>
            <a:r>
              <a:rPr lang="cs-CZ" b="1" dirty="0">
                <a:solidFill>
                  <a:srgbClr val="00B050"/>
                </a:solidFill>
              </a:rPr>
              <a:t>ŽÁDNÝ Z UVEDENÝCH POKUSŮ O „REKONSTRUKCI STÁTU“  NEBYL </a:t>
            </a:r>
            <a:r>
              <a:rPr lang="cs-CZ" b="1" dirty="0" smtClean="0">
                <a:solidFill>
                  <a:srgbClr val="00B050"/>
                </a:solidFill>
              </a:rPr>
              <a:t>ZDAŘILÝ.  New public management, </a:t>
            </a:r>
            <a:r>
              <a:rPr lang="cs-CZ" b="1" dirty="0" err="1" smtClean="0">
                <a:solidFill>
                  <a:srgbClr val="00B050"/>
                </a:solidFill>
              </a:rPr>
              <a:t>Good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governance</a:t>
            </a:r>
            <a:r>
              <a:rPr lang="cs-CZ" b="1" dirty="0" smtClean="0">
                <a:solidFill>
                  <a:srgbClr val="00B050"/>
                </a:solidFill>
              </a:rPr>
              <a:t> (Mluví se o chronicky selhávajícím státu)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/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Co z toho plyne ?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CESTA </a:t>
            </a:r>
            <a:r>
              <a:rPr lang="cs-CZ" b="1" dirty="0">
                <a:solidFill>
                  <a:srgbClr val="00B050"/>
                </a:solidFill>
              </a:rPr>
              <a:t>VEN PŘES MORÁLKU  a  </a:t>
            </a:r>
            <a:r>
              <a:rPr lang="cs-CZ" b="1" dirty="0" smtClean="0">
                <a:solidFill>
                  <a:srgbClr val="00B050"/>
                </a:solidFill>
              </a:rPr>
              <a:t>LAISSEZ - </a:t>
            </a:r>
            <a:r>
              <a:rPr lang="cs-CZ" b="1" dirty="0">
                <a:solidFill>
                  <a:srgbClr val="00B050"/>
                </a:solidFill>
              </a:rPr>
              <a:t>FAIRE 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…. a smíření se s tím, že je třeba více věřit přirozenému vývoji …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66728" cy="4020046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chemeClr val="accent5">
                    <a:lumMod val="50000"/>
                  </a:schemeClr>
                </a:solidFill>
                <a:hlinkClick r:id="rId2" tooltip="Eppur si muove"/>
              </a:rPr>
              <a:t>EPPUR SI MUOVE</a:t>
            </a:r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3600400" cy="1184995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Děkuji  za trpělivost</a:t>
            </a:r>
          </a:p>
          <a:p>
            <a:r>
              <a:rPr lang="cs-CZ" sz="3200" b="1" dirty="0" smtClean="0">
                <a:solidFill>
                  <a:srgbClr val="00B050"/>
                </a:solidFill>
              </a:rPr>
              <a:t>Milan ŽÁK</a:t>
            </a:r>
          </a:p>
          <a:p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REKTOR\Desktop\Galile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104456" cy="52565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0466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0070C0"/>
                </a:solidFill>
              </a:rPr>
              <a:t>Galileo Galilei</a:t>
            </a:r>
          </a:p>
          <a:p>
            <a:pPr algn="ctr"/>
            <a:r>
              <a:rPr lang="cs-CZ" dirty="0" smtClean="0"/>
              <a:t>(15. února 1564 – 8. ledna 1642)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 rot="10800000" flipV="1">
            <a:off x="539552" y="6178445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cs-CZ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E N T R U M   E K O N O M I C K Ý CH   S T U D I Í   V Y S O K É   Š K O L Y   E K O N O M I E   A   M A N A G E M E N T U</a:t>
            </a:r>
            <a:endParaRPr lang="cs-CZ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cs-CZ" sz="36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Mimo </a:t>
            </a:r>
            <a:r>
              <a:rPr lang="cs-CZ" sz="3600" b="1" smtClean="0">
                <a:solidFill>
                  <a:srgbClr val="00B050"/>
                </a:solidFill>
                <a:cs typeface="Arial" charset="0"/>
              </a:rPr>
              <a:t>hlavní</a:t>
            </a:r>
            <a:r>
              <a:rPr lang="cs-CZ" sz="36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 proud </a:t>
            </a:r>
          </a:p>
        </p:txBody>
      </p:sp>
      <p:pic>
        <p:nvPicPr>
          <p:cNvPr id="14339" name="Zástupný symbol pro obsah 3" descr="slide2_Stránka_1_Obraz_0001"/>
          <p:cNvPicPr>
            <a:picLocks noGrp="1"/>
          </p:cNvPicPr>
          <p:nvPr>
            <p:ph idx="1"/>
          </p:nvPr>
        </p:nvPicPr>
        <p:blipFill>
          <a:blip r:embed="rId2" cstate="print"/>
          <a:srcRect l="6520" t="4694" r="6483" b="32556"/>
          <a:stretch>
            <a:fillRect/>
          </a:stretch>
        </p:blipFill>
        <p:spPr>
          <a:xfrm>
            <a:off x="785813" y="1600200"/>
            <a:ext cx="7215187" cy="4525963"/>
          </a:xfrm>
        </p:spPr>
      </p:pic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>
              <a:defRPr/>
            </a:pPr>
            <a:r>
              <a:rPr lang="cs-CZ" sz="6000" b="1" dirty="0" smtClean="0">
                <a:solidFill>
                  <a:srgbClr val="00B050"/>
                </a:solidFill>
              </a:rPr>
              <a:t>VÝCHODISKO :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cs-CZ" sz="2400" i="1" dirty="0" smtClean="0">
              <a:solidFill>
                <a:schemeClr val="accent5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1. </a:t>
            </a:r>
            <a:r>
              <a:rPr lang="cs-CZ" sz="2400" b="1" dirty="0" smtClean="0">
                <a:solidFill>
                  <a:srgbClr val="0070C0"/>
                </a:solidFill>
              </a:rPr>
              <a:t>Krize jsou nedílnou a spontánní součástí vývoje společnosti</a:t>
            </a:r>
            <a:endParaRPr lang="cs-CZ" sz="2000" i="1" dirty="0" smtClean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2. Spontánní adaptabilita ekonomiky je překvapivě úspěšná</a:t>
            </a:r>
          </a:p>
          <a:p>
            <a:pPr>
              <a:buFont typeface="Arial" charset="0"/>
              <a:buNone/>
              <a:defRPr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3. Krize vytvářejí prostor pro tvořivou destrukci, změny politik i institucí </a:t>
            </a:r>
          </a:p>
          <a:p>
            <a:pPr>
              <a:buFont typeface="Arial" charset="0"/>
              <a:buNone/>
              <a:defRPr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4. Hodnocení institucionální kvality - data.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900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1. Krize jako nutnost ?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sz="4800" b="1" dirty="0">
                <a:solidFill>
                  <a:srgbClr val="0070C0"/>
                </a:solidFill>
              </a:rPr>
              <a:t> </a:t>
            </a:r>
            <a:r>
              <a:rPr lang="cs-CZ" sz="2200" i="1" dirty="0">
                <a:solidFill>
                  <a:srgbClr val="00B050"/>
                </a:solidFill>
              </a:rPr>
              <a:t>(např. USA jsou v současnosti v 33. cyklu od roku 1854)</a:t>
            </a:r>
            <a:br>
              <a:rPr lang="cs-CZ" sz="2200" i="1" dirty="0">
                <a:solidFill>
                  <a:srgbClr val="00B050"/>
                </a:solidFill>
              </a:rPr>
            </a:br>
            <a:endParaRPr lang="cs-CZ" sz="2200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5250"/>
            <a:ext cx="4040188" cy="3030538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rgbClr val="0070C0"/>
                </a:solidFill>
              </a:rPr>
              <a:t>GENESIS 41,15-37</a:t>
            </a:r>
          </a:p>
          <a:p>
            <a:pPr marL="0" indent="0" algn="just">
              <a:buNone/>
            </a:pPr>
            <a:r>
              <a:rPr lang="cs-CZ" sz="1800" i="1" dirty="0" smtClean="0">
                <a:solidFill>
                  <a:srgbClr val="0070C0"/>
                </a:solidFill>
              </a:rPr>
              <a:t>Farao k Josefovi mluvil: Zdálo se mi , že stojím na břehu Nilu. Pojednou z Nilu vystupuje sedm krav vykrmených a krásného vzhledu a popásají se na říční trávě. A hle, za nimi vystupuje jiných sedm krav, nevzhledných , velice bídného vzrůstu a vychrtlých. Něco tak šeredného jsem neviděl v celé egyptské zemi. A ty vychrtlé a šeredné krávy sežraly prvních sedm krav vykrmených. Ačkoli se dostaly do jejích útrob, nebylo znát, že tam jsou.</a:t>
            </a:r>
            <a:endParaRPr lang="cs-CZ" sz="1800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2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8229600" cy="1444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0070C0"/>
                </a:solidFill>
              </a:rPr>
              <a:t>	</a:t>
            </a:r>
            <a:r>
              <a:rPr lang="cs-CZ" sz="3600" b="1" dirty="0" smtClean="0">
                <a:solidFill>
                  <a:srgbClr val="00B050"/>
                </a:solidFill>
              </a:rPr>
              <a:t>2. Adaptabilita ekonomiky: dopady 11.září</a:t>
            </a:r>
            <a:r>
              <a:rPr lang="cs-CZ" sz="3600" dirty="0" smtClean="0">
                <a:solidFill>
                  <a:srgbClr val="00B050"/>
                </a:solidFill>
              </a:rPr>
              <a:t/>
            </a:r>
            <a:br>
              <a:rPr lang="cs-CZ" sz="3600" dirty="0" smtClean="0">
                <a:solidFill>
                  <a:srgbClr val="00B050"/>
                </a:solidFill>
              </a:rPr>
            </a:br>
            <a:r>
              <a:rPr lang="cs-CZ" sz="3300" dirty="0" smtClean="0">
                <a:solidFill>
                  <a:srgbClr val="00B050"/>
                </a:solidFill>
              </a:rPr>
              <a:t>	</a:t>
            </a:r>
            <a:br>
              <a:rPr lang="cs-CZ" sz="3300" dirty="0" smtClean="0">
                <a:solidFill>
                  <a:srgbClr val="00B050"/>
                </a:solidFill>
              </a:rPr>
            </a:br>
            <a:r>
              <a:rPr lang="cs-CZ" sz="3300" dirty="0" smtClean="0"/>
              <a:t/>
            </a:r>
            <a:br>
              <a:rPr lang="cs-CZ" sz="33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395536" y="1125538"/>
            <a:ext cx="2998539" cy="3455987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pokles důvěry investorů, podniků, spotřebitelů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omezení investiční aktivity firem 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pokles soukromé poptávky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Picture 8" descr="20010915issuec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45"/>
          <a:stretch>
            <a:fillRect/>
          </a:stretch>
        </p:blipFill>
        <p:spPr bwMode="auto">
          <a:xfrm>
            <a:off x="827584" y="3645024"/>
            <a:ext cx="2160240" cy="22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06"/>
          <a:stretch>
            <a:fillRect/>
          </a:stretch>
        </p:blipFill>
        <p:spPr bwMode="auto">
          <a:xfrm>
            <a:off x="3851920" y="1268760"/>
            <a:ext cx="49685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-357188" y="6429474"/>
            <a:ext cx="9644063" cy="30777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/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496" y="404664"/>
            <a:ext cx="8229600" cy="113044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sz="3600" b="1" dirty="0" smtClean="0">
                <a:solidFill>
                  <a:srgbClr val="00B050"/>
                </a:solidFill>
              </a:rPr>
              <a:t>3. </a:t>
            </a:r>
            <a:r>
              <a:rPr lang="cs-CZ" b="1" dirty="0">
                <a:solidFill>
                  <a:srgbClr val="00B050"/>
                </a:solidFill>
              </a:rPr>
              <a:t>TVOŘIVÁ DESTRUKCE </a:t>
            </a:r>
            <a:r>
              <a:rPr lang="cs-CZ" b="1" u="sng" dirty="0">
                <a:solidFill>
                  <a:srgbClr val="0070C0"/>
                </a:solidFill>
              </a:rPr>
              <a:t/>
            </a:r>
            <a:br>
              <a:rPr lang="cs-CZ" b="1" u="sng" dirty="0">
                <a:solidFill>
                  <a:srgbClr val="0070C0"/>
                </a:solidFill>
              </a:rPr>
            </a:br>
            <a:r>
              <a:rPr lang="cs-CZ" b="1" i="1" dirty="0" smtClean="0"/>
              <a:t/>
            </a:r>
            <a:br>
              <a:rPr lang="cs-CZ" b="1" i="1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cs-CZ" dirty="0">
                <a:solidFill>
                  <a:srgbClr val="0070C0"/>
                </a:solidFill>
              </a:rPr>
              <a:t>Největším ekonomem století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Největším milovníkem v Rakousku- Uhersku 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Nejlepším  vídeňským jezdcem na koni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cs-CZ" sz="1800" b="1" dirty="0" smtClean="0">
                <a:solidFill>
                  <a:srgbClr val="00B0F0"/>
                </a:solidFill>
              </a:rPr>
              <a:t>Teorie ekonomického vývoje(1912)</a:t>
            </a:r>
            <a:endParaRPr lang="cs-CZ" i="1" dirty="0" smtClean="0"/>
          </a:p>
          <a:p>
            <a:pPr>
              <a:buFont typeface="Arial" pitchFamily="34" charset="0"/>
              <a:buChar char="•"/>
              <a:defRPr/>
            </a:pPr>
            <a:endParaRPr lang="cs-CZ" i="1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50"/>
                </a:solidFill>
              </a:rPr>
              <a:t>Josef </a:t>
            </a:r>
            <a:r>
              <a:rPr lang="cs-CZ" dirty="0" err="1">
                <a:solidFill>
                  <a:srgbClr val="00B050"/>
                </a:solidFill>
              </a:rPr>
              <a:t>Schumpeter</a:t>
            </a:r>
            <a:r>
              <a:rPr lang="cs-CZ" dirty="0">
                <a:solidFill>
                  <a:srgbClr val="00B050"/>
                </a:solidFill>
              </a:rPr>
              <a:t> ( 1883 – 1950)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7388" y="2174875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70C0"/>
                </a:solidFill>
              </a:rPr>
              <a:t>ZÁNIK STARÉHO VYVOLÁVÁ VZNIK NOVÉHO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Schumpeter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pokládá podnikatele za rozhodující hybnou sílu pokroku kapitalistické společnosti. 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70C0"/>
                </a:solidFill>
              </a:rPr>
              <a:t>(dnes je citovanější než </a:t>
            </a:r>
            <a:r>
              <a:rPr lang="cs-CZ" sz="1800" i="1" dirty="0" err="1" smtClean="0">
                <a:solidFill>
                  <a:srgbClr val="0070C0"/>
                </a:solidFill>
              </a:rPr>
              <a:t>J.M.Keynes</a:t>
            </a:r>
            <a:r>
              <a:rPr lang="cs-CZ" sz="1800" i="1" dirty="0" smtClean="0">
                <a:solidFill>
                  <a:srgbClr val="0070C0"/>
                </a:solidFill>
              </a:rPr>
              <a:t>)</a:t>
            </a:r>
            <a:endParaRPr lang="cs-CZ" sz="1800" i="1" dirty="0">
              <a:solidFill>
                <a:srgbClr val="0070C0"/>
              </a:solidFill>
            </a:endParaRPr>
          </a:p>
        </p:txBody>
      </p:sp>
      <p:pic>
        <p:nvPicPr>
          <p:cNvPr id="25604" name="Picture 2" descr="C:\Users\REKTOR\Desktop\Joseph_Schumpeter_ekonomia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1912"/>
            <a:ext cx="2879725" cy="37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4030663" cy="86360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4. Institucionální aspekty</a:t>
            </a:r>
            <a:br>
              <a:rPr lang="cs-CZ" sz="3200" b="1" dirty="0" smtClean="0">
                <a:solidFill>
                  <a:srgbClr val="00B050"/>
                </a:solidFill>
              </a:rPr>
            </a:br>
            <a:endParaRPr lang="cs-CZ" sz="3200" b="1" dirty="0" smtClean="0">
              <a:solidFill>
                <a:srgbClr val="00B050"/>
              </a:solidFill>
            </a:endParaRP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3959225" cy="4535487"/>
          </a:xfrm>
        </p:spPr>
        <p:txBody>
          <a:bodyPr/>
          <a:lstStyle/>
          <a:p>
            <a:pPr algn="just"/>
            <a:r>
              <a:rPr lang="cs-CZ" sz="2400" b="1" dirty="0" smtClean="0">
                <a:solidFill>
                  <a:srgbClr val="0070C0"/>
                </a:solidFill>
              </a:rPr>
              <a:t>Třetí složkou díla A Smithe je po více jak 200 let přehlížený   institucionální pohled.</a:t>
            </a:r>
          </a:p>
          <a:p>
            <a:pPr algn="just"/>
            <a:r>
              <a:rPr lang="cs-CZ" sz="2000" i="1" dirty="0" err="1" smtClean="0">
                <a:solidFill>
                  <a:srgbClr val="0070C0"/>
                </a:solidFill>
              </a:rPr>
              <a:t>M.Sojka</a:t>
            </a:r>
            <a:r>
              <a:rPr lang="cs-CZ" sz="2000" i="1" dirty="0" smtClean="0">
                <a:solidFill>
                  <a:srgbClr val="0070C0"/>
                </a:solidFill>
              </a:rPr>
              <a:t>: Dějiny ekonomických teorií</a:t>
            </a:r>
          </a:p>
          <a:p>
            <a:pPr algn="just"/>
            <a:endParaRPr lang="cs-CZ" sz="2000" b="1" dirty="0" smtClean="0">
              <a:solidFill>
                <a:srgbClr val="0070C0"/>
              </a:solidFill>
            </a:endParaRPr>
          </a:p>
          <a:p>
            <a:pPr algn="l"/>
            <a:r>
              <a:rPr lang="cs-CZ" sz="2000" b="1" dirty="0" smtClean="0">
                <a:solidFill>
                  <a:srgbClr val="0070C0"/>
                </a:solidFill>
              </a:rPr>
              <a:t>Bohatství národů bychom měli chápat jako „zkoumání institucionálních podmínek, jež umožňují dosažení veřejné prosperity prostřednictvím sledování soukromého zájmu.</a:t>
            </a:r>
          </a:p>
          <a:p>
            <a:pPr algn="just"/>
            <a:r>
              <a:rPr lang="cs-CZ" sz="2000" i="1" dirty="0" err="1" smtClean="0">
                <a:solidFill>
                  <a:srgbClr val="0070C0"/>
                </a:solidFill>
              </a:rPr>
              <a:t>Screpanti</a:t>
            </a:r>
            <a:r>
              <a:rPr lang="cs-CZ" sz="2000" i="1" dirty="0" smtClean="0">
                <a:solidFill>
                  <a:srgbClr val="0070C0"/>
                </a:solidFill>
              </a:rPr>
              <a:t> E.,</a:t>
            </a:r>
            <a:r>
              <a:rPr lang="cs-CZ" sz="2000" i="1" dirty="0" err="1" smtClean="0">
                <a:solidFill>
                  <a:srgbClr val="0070C0"/>
                </a:solidFill>
              </a:rPr>
              <a:t>Zamagni</a:t>
            </a:r>
            <a:r>
              <a:rPr lang="cs-CZ" sz="2000" i="1" dirty="0" smtClean="0">
                <a:solidFill>
                  <a:srgbClr val="0070C0"/>
                </a:solidFill>
              </a:rPr>
              <a:t> S.: </a:t>
            </a:r>
            <a:r>
              <a:rPr lang="cs-CZ" sz="2000" i="1" dirty="0" err="1" smtClean="0">
                <a:solidFill>
                  <a:srgbClr val="0070C0"/>
                </a:solidFill>
              </a:rPr>
              <a:t>An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Outline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of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the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History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of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Economic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Thought</a:t>
            </a:r>
            <a:r>
              <a:rPr lang="cs-CZ" sz="2000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cs-CZ" sz="2400" dirty="0" smtClean="0">
              <a:solidFill>
                <a:srgbClr val="002060"/>
              </a:solidFill>
            </a:endParaRP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5000625" y="428625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04813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34925">
            <a:gradFill>
              <a:gsLst>
                <a:gs pos="0">
                  <a:srgbClr val="9FEC9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5130" name="Picture 2" descr="C:\Users\milan.zak\Desktop\statue_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836613"/>
            <a:ext cx="37449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2546</Words>
  <Application>Microsoft Office PowerPoint</Application>
  <PresentationFormat>Předvádění na obrazovce (4:3)</PresentationFormat>
  <Paragraphs>360</Paragraphs>
  <Slides>32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Milan Žák  milan.zak@ vsem.cz</vt:lpstr>
      <vt:lpstr>MOTTO :</vt:lpstr>
      <vt:lpstr> Jaké je místo NIE v ekonomické teorii? Východiskem je toto schéma HARMONIZACE  společenských sil   </vt:lpstr>
      <vt:lpstr>Mimo hlavní proud </vt:lpstr>
      <vt:lpstr>VÝCHODISKO : </vt:lpstr>
      <vt:lpstr>1. Krize jako nutnost ?  (např. USA jsou v současnosti v 33. cyklu od roku 1854) </vt:lpstr>
      <vt:lpstr>   2. Adaptabilita ekonomiky: dopady 11.září     </vt:lpstr>
      <vt:lpstr> 3. TVOŘIVÁ DESTRUKCE   </vt:lpstr>
      <vt:lpstr>4. Institucionální aspekty </vt:lpstr>
      <vt:lpstr>Základní příčinou je rozchod ekonomie s etikou </vt:lpstr>
      <vt:lpstr>Začněme dvěma citáty   Douglase Northe:</vt:lpstr>
      <vt:lpstr>Snímek 12</vt:lpstr>
      <vt:lpstr>Časové souvislosti INSTITUCIONÁLNÍCH   ZMĚN </vt:lpstr>
      <vt:lpstr>  Institucionální kvalita a její hodnocení.   </vt:lpstr>
      <vt:lpstr>Vzor citace: CES VŠEM, NOZV NVR: Konkurenční schopnost České republiky 2011–2012. Praha: Linde, 2013. 168 s. ISBN 978-80-7201-910-6</vt:lpstr>
      <vt:lpstr>4) DATA Převážná část ukazatelů IQ v podstatě nezaznamenala „cyklický“ vývoj. Jako příklad je v tabulce uveden vývoj  GM hodnotící kvalitu správy. </vt:lpstr>
      <vt:lpstr>  Ekonomická svoboda jako ukazatel  institucionální kvality</vt:lpstr>
      <vt:lpstr>Problémy IES</vt:lpstr>
      <vt:lpstr>  Ekonomická svoboda jako ukazatel  institucionální kvality</vt:lpstr>
      <vt:lpstr> Metodologie indexu ekonomické svobody Frazer Institute </vt:lpstr>
      <vt:lpstr> Metodologie indexu ekonomické svobody Heritage Foundation </vt:lpstr>
      <vt:lpstr> První varovné signály </vt:lpstr>
      <vt:lpstr>Grafy IES</vt:lpstr>
      <vt:lpstr> </vt:lpstr>
      <vt:lpstr>PROBLÉMY INSTITUCIONÁLNÍHO ŘEŠENÍ</vt:lpstr>
      <vt:lpstr>  </vt:lpstr>
      <vt:lpstr>Současná krize přinesla (alespoň částečně) návrat k morálce přes následující poučení </vt:lpstr>
      <vt:lpstr>POUČENÍ PRO BANKY</vt:lpstr>
      <vt:lpstr> Poučení pro Ratingové agentury</vt:lpstr>
      <vt:lpstr>Poučení pro vlády </vt:lpstr>
      <vt:lpstr>  Co z toho plyne ?  </vt:lpstr>
      <vt:lpstr>EPPUR SI MUOVE!</vt:lpstr>
    </vt:vector>
  </TitlesOfParts>
  <Company>VŠEM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Dvorakova</dc:creator>
  <cp:lastModifiedBy>Zak</cp:lastModifiedBy>
  <cp:revision>61</cp:revision>
  <cp:lastPrinted>2013-09-17T10:26:11Z</cp:lastPrinted>
  <dcterms:created xsi:type="dcterms:W3CDTF">2009-12-10T12:29:32Z</dcterms:created>
  <dcterms:modified xsi:type="dcterms:W3CDTF">2013-09-18T06:17:54Z</dcterms:modified>
</cp:coreProperties>
</file>